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74" r:id="rId2"/>
    <p:sldId id="275" r:id="rId3"/>
    <p:sldId id="276" r:id="rId4"/>
    <p:sldId id="277" r:id="rId5"/>
    <p:sldId id="256" r:id="rId6"/>
    <p:sldId id="272" r:id="rId7"/>
    <p:sldId id="257" r:id="rId8"/>
    <p:sldId id="258" r:id="rId9"/>
    <p:sldId id="259" r:id="rId10"/>
    <p:sldId id="260" r:id="rId11"/>
    <p:sldId id="261" r:id="rId12"/>
    <p:sldId id="262" r:id="rId13"/>
    <p:sldId id="265" r:id="rId14"/>
    <p:sldId id="263" r:id="rId15"/>
    <p:sldId id="264" r:id="rId16"/>
    <p:sldId id="270" r:id="rId17"/>
    <p:sldId id="266" r:id="rId18"/>
    <p:sldId id="268" r:id="rId19"/>
    <p:sldId id="269" r:id="rId20"/>
    <p:sldId id="271" r:id="rId21"/>
    <p:sldId id="273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BB9B30-65BB-4614-92CB-EF865082D63F}" v="89" dt="2022-05-02T01:28:18.4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1" autoAdjust="0"/>
    <p:restoredTop sz="90263" autoAdjust="0"/>
  </p:normalViewPr>
  <p:slideViewPr>
    <p:cSldViewPr snapToGrid="0">
      <p:cViewPr varScale="1">
        <p:scale>
          <a:sx n="38" d="100"/>
          <a:sy n="38" d="100"/>
        </p:scale>
        <p:origin x="48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Hamilton" userId="ea83b826-01a0-4b0f-8791-a754996922d5" providerId="ADAL" clId="{1BBB9B30-65BB-4614-92CB-EF865082D63F}"/>
    <pc:docChg chg="custSel modSld">
      <pc:chgData name="Tim Hamilton" userId="ea83b826-01a0-4b0f-8791-a754996922d5" providerId="ADAL" clId="{1BBB9B30-65BB-4614-92CB-EF865082D63F}" dt="2022-05-02T01:29:01.326" v="477" actId="20577"/>
      <pc:docMkLst>
        <pc:docMk/>
      </pc:docMkLst>
      <pc:sldChg chg="modSp modAnim">
        <pc:chgData name="Tim Hamilton" userId="ea83b826-01a0-4b0f-8791-a754996922d5" providerId="ADAL" clId="{1BBB9B30-65BB-4614-92CB-EF865082D63F}" dt="2022-05-02T01:01:07.099" v="259" actId="6549"/>
        <pc:sldMkLst>
          <pc:docMk/>
          <pc:sldMk cId="3817548542" sldId="257"/>
        </pc:sldMkLst>
        <pc:spChg chg="mod">
          <ac:chgData name="Tim Hamilton" userId="ea83b826-01a0-4b0f-8791-a754996922d5" providerId="ADAL" clId="{1BBB9B30-65BB-4614-92CB-EF865082D63F}" dt="2022-05-02T01:01:07.099" v="259" actId="6549"/>
          <ac:spMkLst>
            <pc:docMk/>
            <pc:sldMk cId="3817548542" sldId="257"/>
            <ac:spMk id="3" creationId="{03B17246-17CF-4F81-AD06-A520A29CA4AA}"/>
          </ac:spMkLst>
        </pc:spChg>
      </pc:sldChg>
      <pc:sldChg chg="modSp modNotesTx">
        <pc:chgData name="Tim Hamilton" userId="ea83b826-01a0-4b0f-8791-a754996922d5" providerId="ADAL" clId="{1BBB9B30-65BB-4614-92CB-EF865082D63F}" dt="2022-05-02T01:04:17.421" v="336" actId="6549"/>
        <pc:sldMkLst>
          <pc:docMk/>
          <pc:sldMk cId="2207584309" sldId="259"/>
        </pc:sldMkLst>
        <pc:spChg chg="mod">
          <ac:chgData name="Tim Hamilton" userId="ea83b826-01a0-4b0f-8791-a754996922d5" providerId="ADAL" clId="{1BBB9B30-65BB-4614-92CB-EF865082D63F}" dt="2022-05-02T01:04:17.421" v="336" actId="6549"/>
          <ac:spMkLst>
            <pc:docMk/>
            <pc:sldMk cId="2207584309" sldId="259"/>
            <ac:spMk id="3" creationId="{03B17246-17CF-4F81-AD06-A520A29CA4AA}"/>
          </ac:spMkLst>
        </pc:spChg>
      </pc:sldChg>
      <pc:sldChg chg="modSp mod modNotesTx">
        <pc:chgData name="Tim Hamilton" userId="ea83b826-01a0-4b0f-8791-a754996922d5" providerId="ADAL" clId="{1BBB9B30-65BB-4614-92CB-EF865082D63F}" dt="2022-05-02T01:05:36.420" v="340" actId="5793"/>
        <pc:sldMkLst>
          <pc:docMk/>
          <pc:sldMk cId="3641832946" sldId="260"/>
        </pc:sldMkLst>
        <pc:spChg chg="mod">
          <ac:chgData name="Tim Hamilton" userId="ea83b826-01a0-4b0f-8791-a754996922d5" providerId="ADAL" clId="{1BBB9B30-65BB-4614-92CB-EF865082D63F}" dt="2022-05-02T01:05:36.420" v="340" actId="5793"/>
          <ac:spMkLst>
            <pc:docMk/>
            <pc:sldMk cId="3641832946" sldId="260"/>
            <ac:spMk id="3" creationId="{03B17246-17CF-4F81-AD06-A520A29CA4AA}"/>
          </ac:spMkLst>
        </pc:spChg>
      </pc:sldChg>
      <pc:sldChg chg="modSp mod modNotesTx">
        <pc:chgData name="Tim Hamilton" userId="ea83b826-01a0-4b0f-8791-a754996922d5" providerId="ADAL" clId="{1BBB9B30-65BB-4614-92CB-EF865082D63F}" dt="2022-05-02T01:07:10.255" v="344" actId="5793"/>
        <pc:sldMkLst>
          <pc:docMk/>
          <pc:sldMk cId="3260035401" sldId="262"/>
        </pc:sldMkLst>
        <pc:spChg chg="mod">
          <ac:chgData name="Tim Hamilton" userId="ea83b826-01a0-4b0f-8791-a754996922d5" providerId="ADAL" clId="{1BBB9B30-65BB-4614-92CB-EF865082D63F}" dt="2022-05-02T01:07:10.255" v="344" actId="5793"/>
          <ac:spMkLst>
            <pc:docMk/>
            <pc:sldMk cId="3260035401" sldId="262"/>
            <ac:spMk id="2" creationId="{2CD74CC6-1894-4155-9C08-C8404FC2A77D}"/>
          </ac:spMkLst>
        </pc:spChg>
      </pc:sldChg>
      <pc:sldChg chg="modSp mod modAnim modNotesTx">
        <pc:chgData name="Tim Hamilton" userId="ea83b826-01a0-4b0f-8791-a754996922d5" providerId="ADAL" clId="{1BBB9B30-65BB-4614-92CB-EF865082D63F}" dt="2022-05-02T01:13:29.497" v="401" actId="20577"/>
        <pc:sldMkLst>
          <pc:docMk/>
          <pc:sldMk cId="938884736" sldId="263"/>
        </pc:sldMkLst>
        <pc:spChg chg="mod">
          <ac:chgData name="Tim Hamilton" userId="ea83b826-01a0-4b0f-8791-a754996922d5" providerId="ADAL" clId="{1BBB9B30-65BB-4614-92CB-EF865082D63F}" dt="2022-05-02T01:12:15.018" v="348" actId="20577"/>
          <ac:spMkLst>
            <pc:docMk/>
            <pc:sldMk cId="938884736" sldId="263"/>
            <ac:spMk id="3" creationId="{03B17246-17CF-4F81-AD06-A520A29CA4AA}"/>
          </ac:spMkLst>
        </pc:spChg>
      </pc:sldChg>
      <pc:sldChg chg="modSp">
        <pc:chgData name="Tim Hamilton" userId="ea83b826-01a0-4b0f-8791-a754996922d5" providerId="ADAL" clId="{1BBB9B30-65BB-4614-92CB-EF865082D63F}" dt="2022-04-29T05:43:53.371" v="224" actId="20577"/>
        <pc:sldMkLst>
          <pc:docMk/>
          <pc:sldMk cId="1944007738" sldId="264"/>
        </pc:sldMkLst>
        <pc:spChg chg="mod">
          <ac:chgData name="Tim Hamilton" userId="ea83b826-01a0-4b0f-8791-a754996922d5" providerId="ADAL" clId="{1BBB9B30-65BB-4614-92CB-EF865082D63F}" dt="2022-04-29T05:43:53.371" v="224" actId="20577"/>
          <ac:spMkLst>
            <pc:docMk/>
            <pc:sldMk cId="1944007738" sldId="264"/>
            <ac:spMk id="3" creationId="{03B17246-17CF-4F81-AD06-A520A29CA4AA}"/>
          </ac:spMkLst>
        </pc:spChg>
      </pc:sldChg>
      <pc:sldChg chg="modSp mod">
        <pc:chgData name="Tim Hamilton" userId="ea83b826-01a0-4b0f-8791-a754996922d5" providerId="ADAL" clId="{1BBB9B30-65BB-4614-92CB-EF865082D63F}" dt="2022-05-02T01:25:57.410" v="415" actId="20577"/>
        <pc:sldMkLst>
          <pc:docMk/>
          <pc:sldMk cId="2837152356" sldId="266"/>
        </pc:sldMkLst>
        <pc:spChg chg="mod">
          <ac:chgData name="Tim Hamilton" userId="ea83b826-01a0-4b0f-8791-a754996922d5" providerId="ADAL" clId="{1BBB9B30-65BB-4614-92CB-EF865082D63F}" dt="2022-05-02T01:25:57.410" v="415" actId="20577"/>
          <ac:spMkLst>
            <pc:docMk/>
            <pc:sldMk cId="2837152356" sldId="266"/>
            <ac:spMk id="2" creationId="{2CD74CC6-1894-4155-9C08-C8404FC2A77D}"/>
          </ac:spMkLst>
        </pc:spChg>
      </pc:sldChg>
      <pc:sldChg chg="modSp mod">
        <pc:chgData name="Tim Hamilton" userId="ea83b826-01a0-4b0f-8791-a754996922d5" providerId="ADAL" clId="{1BBB9B30-65BB-4614-92CB-EF865082D63F}" dt="2022-04-29T05:48:20.323" v="255" actId="6549"/>
        <pc:sldMkLst>
          <pc:docMk/>
          <pc:sldMk cId="1734743094" sldId="268"/>
        </pc:sldMkLst>
        <pc:spChg chg="mod">
          <ac:chgData name="Tim Hamilton" userId="ea83b826-01a0-4b0f-8791-a754996922d5" providerId="ADAL" clId="{1BBB9B30-65BB-4614-92CB-EF865082D63F}" dt="2022-04-29T05:48:20.323" v="255" actId="6549"/>
          <ac:spMkLst>
            <pc:docMk/>
            <pc:sldMk cId="1734743094" sldId="268"/>
            <ac:spMk id="3" creationId="{03B17246-17CF-4F81-AD06-A520A29CA4AA}"/>
          </ac:spMkLst>
        </pc:spChg>
      </pc:sldChg>
      <pc:sldChg chg="modSp modNotesTx">
        <pc:chgData name="Tim Hamilton" userId="ea83b826-01a0-4b0f-8791-a754996922d5" providerId="ADAL" clId="{1BBB9B30-65BB-4614-92CB-EF865082D63F}" dt="2022-05-02T01:29:01.326" v="477" actId="20577"/>
        <pc:sldMkLst>
          <pc:docMk/>
          <pc:sldMk cId="271932997" sldId="269"/>
        </pc:sldMkLst>
        <pc:spChg chg="mod">
          <ac:chgData name="Tim Hamilton" userId="ea83b826-01a0-4b0f-8791-a754996922d5" providerId="ADAL" clId="{1BBB9B30-65BB-4614-92CB-EF865082D63F}" dt="2022-05-02T01:28:18.473" v="427" actId="6549"/>
          <ac:spMkLst>
            <pc:docMk/>
            <pc:sldMk cId="271932997" sldId="269"/>
            <ac:spMk id="3" creationId="{03B17246-17CF-4F81-AD06-A520A29CA4A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B9CA2-10D0-4D64-9536-8349EE814CA7}" type="datetimeFigureOut">
              <a:rPr lang="en-AU" smtClean="0"/>
              <a:t>9/07/2022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CF70C-5E2B-4906-8109-9CFE904CBE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7848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Risk – motor vehicles moving in the area of the activity, children leaving your activity, any one-on-one contact with children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CF70C-5E2B-4906-8109-9CFE904CBE0A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8713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I’ll now briefly address each Stage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CF70C-5E2B-4906-8109-9CFE904CBE0A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12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We need the experience of working with you too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CF70C-5E2B-4906-8109-9CFE904CBE0A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6236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Abnormal – power failure or fire; someone you don’t know turning up unexpectantly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CF70C-5E2B-4906-8109-9CFE904CBE0A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1307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#3 eg. brief meeting at the end of each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CF70C-5E2B-4906-8109-9CFE904CBE0A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2310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7/9/2022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7/9/2022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7/9/2022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zIfXmzoImo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greensboroughnorth@cam.org.au" TargetMode="External"/><Relationship Id="rId2" Type="http://schemas.openxmlformats.org/officeDocument/2006/relationships/hyperlink" Target="mailto:Greensborough@cam.org.a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amondcreek@cam.org.au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1095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74CC6-1894-4155-9C08-C8404FC2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86362" cy="1400530"/>
          </a:xfrm>
        </p:spPr>
        <p:txBody>
          <a:bodyPr/>
          <a:lstStyle/>
          <a:p>
            <a:r>
              <a:rPr lang="en-AU" dirty="0"/>
              <a:t>7 Stages in the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B17246-17CF-4F81-AD06-A520A29CA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985866" cy="4195481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Stage 1: Decide whether child risk management is needed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Stage 2: Select the risk management team</a:t>
            </a:r>
          </a:p>
          <a:p>
            <a:r>
              <a:rPr lang="en-U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Stage 3: Identify child safeguarding risks</a:t>
            </a:r>
          </a:p>
          <a:p>
            <a:r>
              <a:rPr lang="en-U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Stage 4: Develop risk controls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Stage 5: Assess the (remaining) risk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Stage 6: Complete the Risk Management Form</a:t>
            </a:r>
          </a:p>
          <a:p>
            <a:r>
              <a:rPr lang="en-U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Stage 7: Implement risk controls (mainly through training)</a:t>
            </a:r>
          </a:p>
          <a:p>
            <a:endParaRPr lang="en-AU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32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74CC6-1894-4155-9C08-C8404FC2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0" y="452718"/>
            <a:ext cx="11124711" cy="1400530"/>
          </a:xfrm>
        </p:spPr>
        <p:txBody>
          <a:bodyPr/>
          <a:lstStyle/>
          <a:p>
            <a:r>
              <a:rPr lang="en-AU" dirty="0"/>
              <a:t>Stage 1: Is risk management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B17246-17CF-4F81-AD06-A520A29CA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827924" cy="4195481"/>
          </a:xfrm>
        </p:spPr>
        <p:txBody>
          <a:bodyPr>
            <a:normAutofit/>
          </a:bodyPr>
          <a:lstStyle/>
          <a:p>
            <a:r>
              <a:rPr lang="en-AU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Does the activity </a:t>
            </a: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involve children under 18 years of age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May children be present in the area of your activities</a:t>
            </a:r>
            <a:endParaRPr lang="en-AU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295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74CC6-1894-4155-9C08-C8404FC2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86362" cy="1400530"/>
          </a:xfrm>
        </p:spPr>
        <p:txBody>
          <a:bodyPr/>
          <a:lstStyle/>
          <a:p>
            <a:r>
              <a:rPr lang="en-AU" dirty="0"/>
              <a:t>Stage 2: Select the risk management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B17246-17CF-4F81-AD06-A520A29CA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512041" cy="419548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2 or 3 (or more) people who are involved in and familiar with the activity 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Include the person responsible for the activity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If procedure used for the first time, include member of the Safeguarding Committee to give guidance</a:t>
            </a:r>
            <a:endParaRPr lang="en-AU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035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3D3514E-7DD5-4D9E-A8AA-9B5C0EB62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566" y="2369127"/>
            <a:ext cx="11081266" cy="24439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A91EC7-946D-4F23-A1EA-2F8BB5E9C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Risk management form</a:t>
            </a:r>
          </a:p>
        </p:txBody>
      </p:sp>
    </p:spTree>
    <p:extLst>
      <p:ext uri="{BB962C8B-B14F-4D97-AF65-F5344CB8AC3E}">
        <p14:creationId xmlns:p14="http://schemas.microsoft.com/office/powerpoint/2010/main" val="357197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74CC6-1894-4155-9C08-C8404FC2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86362" cy="1400530"/>
          </a:xfrm>
        </p:spPr>
        <p:txBody>
          <a:bodyPr/>
          <a:lstStyle/>
          <a:p>
            <a:r>
              <a:rPr lang="en-AU" dirty="0"/>
              <a:t>Stage 3: Identify the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B17246-17CF-4F81-AD06-A520A29CA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11088689" cy="4805082"/>
          </a:xfrm>
        </p:spPr>
        <p:txBody>
          <a:bodyPr>
            <a:normAutofit fontScale="92500" lnSpcReduction="20000"/>
          </a:bodyPr>
          <a:lstStyle/>
          <a:p>
            <a:r>
              <a:rPr lang="en-US" sz="3200" i="1" dirty="0"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32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risk</a:t>
            </a:r>
            <a:r>
              <a:rPr lang="en-US" sz="3200" i="1" dirty="0">
                <a:latin typeface="Calibri" panose="020F0502020204030204" pitchFamily="34" charset="0"/>
                <a:cs typeface="Times New Roman" panose="02020603050405020304" pitchFamily="18" charset="0"/>
              </a:rPr>
              <a:t> is a situation which potentially exposes a child to harm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Think systematically through all aspects of the activity and identify all the possible child safeguarding risks you can think of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Think through the activity from start to end and even afterwards 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Look beyond the normal and consider those abnormal or infrequent occurrences that might give rise to child safeguarding risks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Try to think of situations that a </a:t>
            </a:r>
            <a:r>
              <a:rPr lang="en-AU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paedophile</a:t>
            </a: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might take advantage of during your activity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Refer to the checklist provided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Record the risks in Risk Management Form</a:t>
            </a:r>
            <a:endParaRPr lang="en-AU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88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74CC6-1894-4155-9C08-C8404FC2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86362" cy="1400530"/>
          </a:xfrm>
        </p:spPr>
        <p:txBody>
          <a:bodyPr/>
          <a:lstStyle/>
          <a:p>
            <a:r>
              <a:rPr lang="en-AU" dirty="0"/>
              <a:t>Stage 4: Develop risk controls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B17246-17CF-4F81-AD06-A520A29CA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1016644" cy="4746893"/>
          </a:xfrm>
        </p:spPr>
        <p:txBody>
          <a:bodyPr>
            <a:normAutofit fontScale="92500" lnSpcReduction="10000"/>
          </a:bodyPr>
          <a:lstStyle/>
          <a:p>
            <a:r>
              <a:rPr lang="en-US" sz="3200" i="1" dirty="0"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32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risk control </a:t>
            </a:r>
            <a:r>
              <a:rPr lang="en-US" sz="3200" i="1" dirty="0">
                <a:latin typeface="Calibri" panose="020F0502020204030204" pitchFamily="34" charset="0"/>
                <a:cs typeface="Times New Roman" panose="02020603050405020304" pitchFamily="18" charset="0"/>
              </a:rPr>
              <a:t>is anything that will reduce the likelihood of a child being harmed or alarmed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For each risk, list any existing risk controls that are currently in use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Try to think of ways of improving existing risk controls 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Try to think of new risk controls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Refer to the checklist provided</a:t>
            </a:r>
            <a:endParaRPr lang="en-AU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Don’t include requirements of the code of conduct (unless emphasis is needed)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Record the controls in Risk Management Form (2 sections)</a:t>
            </a:r>
            <a:endParaRPr lang="en-AU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00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A91EC7-946D-4F23-A1EA-2F8BB5E9C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Risk management form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B394FAF-5EEA-4E8A-8915-AF289F0D7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806" y="1666133"/>
            <a:ext cx="9414387" cy="470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781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74CC6-1894-4155-9C08-C8404FC2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86362" cy="1400530"/>
          </a:xfrm>
        </p:spPr>
        <p:txBody>
          <a:bodyPr/>
          <a:lstStyle/>
          <a:p>
            <a:r>
              <a:rPr lang="en-AU" dirty="0"/>
              <a:t>Stage 5: Assess the likelihood of risk (assuming risk controls are effective)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B17246-17CF-4F81-AD06-A520A29CA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551132" cy="4195481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	Likelihood scale</a:t>
            </a:r>
          </a:p>
          <a:p>
            <a:pPr lvl="2"/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	L – likely to be exposed to the risk</a:t>
            </a:r>
          </a:p>
          <a:p>
            <a:pPr lvl="2"/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	P – possibly be exposed to the risk</a:t>
            </a:r>
          </a:p>
          <a:p>
            <a:pPr lvl="2"/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	R – remote chance of being exposed to the risk</a:t>
            </a:r>
          </a:p>
          <a:p>
            <a:endParaRPr lang="en-AU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If your assessment of any risk is “L – likely”, further develop your risk controls.  If the subsequent assessment is unchanged, seek further advice before proceeding with this activity.</a:t>
            </a:r>
            <a:endParaRPr lang="en-AU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15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74CC6-1894-4155-9C08-C8404FC2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86362" cy="1400530"/>
          </a:xfrm>
        </p:spPr>
        <p:txBody>
          <a:bodyPr/>
          <a:lstStyle/>
          <a:p>
            <a:r>
              <a:rPr lang="en-AU" dirty="0"/>
              <a:t>Stage 6: Complete the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B17246-17CF-4F81-AD06-A520A29CA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833764" cy="4195481"/>
          </a:xfrm>
        </p:spPr>
        <p:txBody>
          <a:bodyPr>
            <a:normAutofit/>
          </a:bodyPr>
          <a:lstStyle/>
          <a:p>
            <a:r>
              <a:rPr lang="en-AU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Add following information</a:t>
            </a:r>
          </a:p>
          <a:p>
            <a:pPr lvl="2"/>
            <a:r>
              <a:rPr lang="en-AU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For each risk, who is responsible for the risk controls?</a:t>
            </a:r>
          </a:p>
          <a:p>
            <a:pPr lvl="2"/>
            <a:r>
              <a:rPr lang="en-AU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How will risk controls be implemented and maintained?</a:t>
            </a:r>
          </a:p>
        </p:txBody>
      </p:sp>
    </p:spTree>
    <p:extLst>
      <p:ext uri="{BB962C8B-B14F-4D97-AF65-F5344CB8AC3E}">
        <p14:creationId xmlns:p14="http://schemas.microsoft.com/office/powerpoint/2010/main" val="1734743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74CC6-1894-4155-9C08-C8404FC2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86362" cy="1400530"/>
          </a:xfrm>
        </p:spPr>
        <p:txBody>
          <a:bodyPr/>
          <a:lstStyle/>
          <a:p>
            <a:r>
              <a:rPr lang="en-AU" dirty="0"/>
              <a:t>Stage 7: Implement risk controls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B17246-17CF-4F81-AD06-A520A29CA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11088689" cy="419548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Plan implementation and ongoing maintenance of the risk controls; assign tasks </a:t>
            </a:r>
          </a:p>
          <a:p>
            <a:r>
              <a:rPr lang="en-U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Everyone involved in running any aspect of the activity must be trained to comply with the documented risk controls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Plan how risk controls will be monitored and their effectiveness assessed (who will do this and how it will be recorded?)</a:t>
            </a:r>
            <a:endParaRPr lang="en-AU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3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zIfXmzoIm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9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F5B151-2BAB-4D91-8FB3-F7150BC5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… and finally…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BF1348-D718-4CCB-B6CA-DCC385711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Send a copy of the completed Risk Management Form to:</a:t>
            </a:r>
            <a:br>
              <a:rPr lang="en-A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AU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greensborough@cam.org.au</a:t>
            </a:r>
            <a:r>
              <a:rPr lang="en-A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greensboroughnorth@cam.org.au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US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diamondcreek@cam.org.au</a:t>
            </a:r>
            <a:endParaRPr lang="en-A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982186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6A81905-F480-46A4-BC10-215D24EA1A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637B4099-B46E-452F-9153-AD1C0BAFB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2012" y="1447800"/>
            <a:ext cx="5222325" cy="3329581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EBEBEB"/>
                </a:solidFill>
              </a:rPr>
              <a:t>Questions?</a:t>
            </a:r>
            <a:br>
              <a:rPr lang="en-AU" dirty="0">
                <a:solidFill>
                  <a:srgbClr val="EBEBEB"/>
                </a:solidFill>
              </a:rPr>
            </a:br>
            <a:endParaRPr lang="en-AU" dirty="0">
              <a:solidFill>
                <a:srgbClr val="EBEBEB"/>
              </a:solidFill>
            </a:endParaRPr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xmlns="" id="{36FD4D9D-3784-41E8-8405-A42B72F513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135692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Question mark on green pastel background">
            <a:extLst>
              <a:ext uri="{FF2B5EF4-FFF2-40B4-BE49-F238E27FC236}">
                <a16:creationId xmlns:a16="http://schemas.microsoft.com/office/drawing/2014/main" xmlns="" id="{E57C1B0A-D35D-446D-A192-347A37F9AD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488" r="5496"/>
          <a:stretch/>
        </p:blipFill>
        <p:spPr>
          <a:xfrm>
            <a:off x="20" y="10"/>
            <a:ext cx="4481944" cy="6857990"/>
          </a:xfrm>
          <a:custGeom>
            <a:avLst/>
            <a:gdLst/>
            <a:ahLst/>
            <a:cxnLst/>
            <a:rect l="l" t="t" r="r" b="b"/>
            <a:pathLst>
              <a:path w="4481964" h="6858000">
                <a:moveTo>
                  <a:pt x="0" y="0"/>
                </a:moveTo>
                <a:lnTo>
                  <a:pt x="3137249" y="0"/>
                </a:lnTo>
                <a:lnTo>
                  <a:pt x="4480787" y="0"/>
                </a:lnTo>
                <a:lnTo>
                  <a:pt x="4455742" y="155676"/>
                </a:lnTo>
                <a:lnTo>
                  <a:pt x="4431873" y="310667"/>
                </a:lnTo>
                <a:lnTo>
                  <a:pt x="4408509" y="466344"/>
                </a:lnTo>
                <a:lnTo>
                  <a:pt x="4388506" y="622706"/>
                </a:lnTo>
                <a:lnTo>
                  <a:pt x="4368335" y="778383"/>
                </a:lnTo>
                <a:lnTo>
                  <a:pt x="4349509" y="934745"/>
                </a:lnTo>
                <a:lnTo>
                  <a:pt x="4333373" y="1089050"/>
                </a:lnTo>
                <a:lnTo>
                  <a:pt x="4318077" y="1245413"/>
                </a:lnTo>
                <a:lnTo>
                  <a:pt x="4304125" y="1401089"/>
                </a:lnTo>
                <a:lnTo>
                  <a:pt x="4292023" y="1554023"/>
                </a:lnTo>
                <a:lnTo>
                  <a:pt x="4279920" y="1709013"/>
                </a:lnTo>
                <a:lnTo>
                  <a:pt x="4269835" y="1861947"/>
                </a:lnTo>
                <a:lnTo>
                  <a:pt x="4261935" y="2014880"/>
                </a:lnTo>
                <a:lnTo>
                  <a:pt x="4253698" y="2167128"/>
                </a:lnTo>
                <a:lnTo>
                  <a:pt x="4246807" y="2318004"/>
                </a:lnTo>
                <a:lnTo>
                  <a:pt x="4241932" y="2467508"/>
                </a:lnTo>
                <a:lnTo>
                  <a:pt x="4237730" y="2617013"/>
                </a:lnTo>
                <a:lnTo>
                  <a:pt x="4233696" y="2765145"/>
                </a:lnTo>
                <a:lnTo>
                  <a:pt x="4231847" y="2911221"/>
                </a:lnTo>
                <a:lnTo>
                  <a:pt x="4229830" y="3057296"/>
                </a:lnTo>
                <a:lnTo>
                  <a:pt x="4228821" y="3201314"/>
                </a:lnTo>
                <a:lnTo>
                  <a:pt x="4229830" y="3343960"/>
                </a:lnTo>
                <a:lnTo>
                  <a:pt x="4229830" y="3485235"/>
                </a:lnTo>
                <a:lnTo>
                  <a:pt x="4231847" y="3625138"/>
                </a:lnTo>
                <a:lnTo>
                  <a:pt x="4234872" y="3762298"/>
                </a:lnTo>
                <a:lnTo>
                  <a:pt x="4237730" y="3898087"/>
                </a:lnTo>
                <a:lnTo>
                  <a:pt x="4240924" y="4031132"/>
                </a:lnTo>
                <a:lnTo>
                  <a:pt x="4245798" y="4163491"/>
                </a:lnTo>
                <a:lnTo>
                  <a:pt x="4251009" y="4293793"/>
                </a:lnTo>
                <a:lnTo>
                  <a:pt x="4255715" y="4421352"/>
                </a:lnTo>
                <a:lnTo>
                  <a:pt x="4268995" y="4670298"/>
                </a:lnTo>
                <a:lnTo>
                  <a:pt x="4283114" y="4908956"/>
                </a:lnTo>
                <a:lnTo>
                  <a:pt x="4297906" y="5138013"/>
                </a:lnTo>
                <a:lnTo>
                  <a:pt x="4314211" y="5354726"/>
                </a:lnTo>
                <a:lnTo>
                  <a:pt x="4331188" y="5561838"/>
                </a:lnTo>
                <a:lnTo>
                  <a:pt x="4349509" y="5753862"/>
                </a:lnTo>
                <a:lnTo>
                  <a:pt x="4367495" y="5934227"/>
                </a:lnTo>
                <a:lnTo>
                  <a:pt x="4385480" y="6100191"/>
                </a:lnTo>
                <a:lnTo>
                  <a:pt x="4402457" y="6252438"/>
                </a:lnTo>
                <a:lnTo>
                  <a:pt x="4418594" y="6387541"/>
                </a:lnTo>
                <a:lnTo>
                  <a:pt x="4433890" y="6509613"/>
                </a:lnTo>
                <a:lnTo>
                  <a:pt x="4446665" y="6612483"/>
                </a:lnTo>
                <a:lnTo>
                  <a:pt x="4458767" y="6698894"/>
                </a:lnTo>
                <a:lnTo>
                  <a:pt x="4476081" y="6817538"/>
                </a:lnTo>
                <a:lnTo>
                  <a:pt x="4481964" y="6858000"/>
                </a:lnTo>
                <a:lnTo>
                  <a:pt x="357780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0817A52-B891-4228-A61E-0C0A57632D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039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Online Risk Assessment Workshops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465730"/>
            <a:ext cx="10609076" cy="4782670"/>
          </a:xfrm>
        </p:spPr>
        <p:txBody>
          <a:bodyPr/>
          <a:lstStyle/>
          <a:p>
            <a:endParaRPr lang="en-AU" dirty="0" smtClean="0"/>
          </a:p>
          <a:p>
            <a:r>
              <a:rPr lang="en-AU" dirty="0" smtClean="0"/>
              <a:t>Catechists Program/Children’s Liturgy – Wednesday May 4, 7.00pm – 8.30pm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smtClean="0"/>
              <a:t>Parish </a:t>
            </a:r>
            <a:r>
              <a:rPr lang="en-AU" dirty="0" smtClean="0"/>
              <a:t>Events (e.g. Christmas Carols, Fetes, Working Bees – Wednesday May 18, 11.00am – 12.30am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Service &amp; Outreach programs (e.g. visiting aged care facilities) – Thursday May 19, 11.00am – 12.30am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9789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254" y="2267003"/>
            <a:ext cx="9404723" cy="1767967"/>
          </a:xfrm>
        </p:spPr>
        <p:txBody>
          <a:bodyPr/>
          <a:lstStyle/>
          <a:p>
            <a:pPr algn="ctr"/>
            <a:r>
              <a:rPr lang="en-AU" sz="3200" dirty="0" smtClean="0"/>
              <a:t>Safeguarding of Children and Young People – </a:t>
            </a:r>
            <a:br>
              <a:rPr lang="en-AU" sz="3200" dirty="0" smtClean="0"/>
            </a:br>
            <a:r>
              <a:rPr lang="en-AU" sz="3200" dirty="0"/>
              <a:t/>
            </a:r>
            <a:br>
              <a:rPr lang="en-AU" sz="3200" dirty="0"/>
            </a:br>
            <a:r>
              <a:rPr lang="en-AU" sz="3200" dirty="0" smtClean="0"/>
              <a:t>An Overview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224933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19739"/>
          </a:xfrm>
        </p:spPr>
        <p:txBody>
          <a:bodyPr/>
          <a:lstStyle/>
          <a:p>
            <a:pPr algn="ctr"/>
            <a:r>
              <a:rPr lang="en-AU" sz="2000" dirty="0" smtClean="0"/>
              <a:t>Volunteer Form Requirements</a:t>
            </a:r>
            <a:endParaRPr lang="en-AU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273011"/>
              </p:ext>
            </p:extLst>
          </p:nvPr>
        </p:nvGraphicFramePr>
        <p:xfrm>
          <a:off x="646109" y="2151931"/>
          <a:ext cx="10471833" cy="4527723"/>
        </p:xfrm>
        <a:graphic>
          <a:graphicData uri="http://schemas.openxmlformats.org/drawingml/2006/table">
            <a:tbl>
              <a:tblPr firstRow="1" firstCol="1" bandRow="1"/>
              <a:tblGrid>
                <a:gridCol w="2599197">
                  <a:extLst>
                    <a:ext uri="{9D8B030D-6E8A-4147-A177-3AD203B41FA5}">
                      <a16:colId xmlns:a16="http://schemas.microsoft.com/office/drawing/2014/main" xmlns="" val="3673256519"/>
                    </a:ext>
                  </a:extLst>
                </a:gridCol>
                <a:gridCol w="1640816">
                  <a:extLst>
                    <a:ext uri="{9D8B030D-6E8A-4147-A177-3AD203B41FA5}">
                      <a16:colId xmlns:a16="http://schemas.microsoft.com/office/drawing/2014/main" xmlns="" val="4214013863"/>
                    </a:ext>
                  </a:extLst>
                </a:gridCol>
                <a:gridCol w="1746348">
                  <a:extLst>
                    <a:ext uri="{9D8B030D-6E8A-4147-A177-3AD203B41FA5}">
                      <a16:colId xmlns:a16="http://schemas.microsoft.com/office/drawing/2014/main" xmlns="" val="3718472083"/>
                    </a:ext>
                  </a:extLst>
                </a:gridCol>
                <a:gridCol w="1544666">
                  <a:extLst>
                    <a:ext uri="{9D8B030D-6E8A-4147-A177-3AD203B41FA5}">
                      <a16:colId xmlns:a16="http://schemas.microsoft.com/office/drawing/2014/main" xmlns="" val="3696276402"/>
                    </a:ext>
                  </a:extLst>
                </a:gridCol>
                <a:gridCol w="1662704">
                  <a:extLst>
                    <a:ext uri="{9D8B030D-6E8A-4147-A177-3AD203B41FA5}">
                      <a16:colId xmlns:a16="http://schemas.microsoft.com/office/drawing/2014/main" xmlns="" val="3992580924"/>
                    </a:ext>
                  </a:extLst>
                </a:gridCol>
                <a:gridCol w="1278102">
                  <a:extLst>
                    <a:ext uri="{9D8B030D-6E8A-4147-A177-3AD203B41FA5}">
                      <a16:colId xmlns:a16="http://schemas.microsoft.com/office/drawing/2014/main" xmlns="" val="3407927958"/>
                    </a:ext>
                  </a:extLst>
                </a:gridCol>
              </a:tblGrid>
              <a:tr h="1440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Member’s Name, Address, Telephone Number and Email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Code of Conduct Declaration signed &amp; submitted to the parish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WWC Check (registering the parish)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Police Check (where required)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Induction Training completed: 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this member retired from the group? If so on what date?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0452607"/>
                  </a:ext>
                </a:extLst>
              </a:tr>
              <a:tr h="823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5709606"/>
                  </a:ext>
                </a:extLst>
              </a:tr>
              <a:tr h="754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0661286"/>
                  </a:ext>
                </a:extLst>
              </a:tr>
              <a:tr h="754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79504982"/>
                  </a:ext>
                </a:extLst>
              </a:tr>
              <a:tr h="754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6581846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86454" y="13335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Leaders/Representatives’ Volunteer Requirement Check List for Group Members</a:t>
            </a:r>
            <a:endParaRPr kumimoji="0" lang="en-AU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Name: _________________________________________________________________________</a:t>
            </a:r>
            <a:endParaRPr kumimoji="0" lang="en-AU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Leaders/Representative’s Name: ____________________________________________________</a:t>
            </a:r>
            <a:endParaRPr kumimoji="0" lang="en-AU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 of Completion of this Check List: ______________________________________________________</a:t>
            </a:r>
            <a:endParaRPr kumimoji="0" lang="en-AU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complete this form and submit it to the Parish Office by April 30</a:t>
            </a:r>
            <a:r>
              <a:rPr kumimoji="0" lang="en-US" altLang="en-US" sz="1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each year.</a:t>
            </a:r>
            <a:endParaRPr kumimoji="0" lang="en-AU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event of a new member joining the group, their details are to be added and resubmitted to the parish office upon their joining.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60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4DE9F0-CDDA-4652-8D63-5A2BD5299C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676529" cy="3329581"/>
          </a:xfrm>
        </p:spPr>
        <p:txBody>
          <a:bodyPr/>
          <a:lstStyle/>
          <a:p>
            <a:r>
              <a:rPr lang="en-AU" dirty="0"/>
              <a:t>Child Safeguarding Risk Management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55DB0B8-CC68-40FD-A9B6-2C9A63716D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482104"/>
          </a:xfrm>
        </p:spPr>
        <p:txBody>
          <a:bodyPr>
            <a:normAutofit fontScale="77500" lnSpcReduction="20000"/>
          </a:bodyPr>
          <a:lstStyle/>
          <a:p>
            <a:endParaRPr lang="en-US"/>
          </a:p>
          <a:p>
            <a:endParaRPr lang="en-US"/>
          </a:p>
          <a:p>
            <a:r>
              <a:rPr lang="en-US"/>
              <a:t>The Partnered Catholic Parishes of:                </a:t>
            </a:r>
          </a:p>
          <a:p>
            <a:r>
              <a:rPr lang="en-US"/>
              <a:t>Sacred Heart Diamond Creek, St. Mary’s Greensborough &amp;  St. Thomas the Apostle Greensborough North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9416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F4C1BB1-0984-4CE1-908A-DBE714955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Documentation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D468DBFC-832B-4D9C-9A0C-4F3D64CCD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867015" cy="4195481"/>
          </a:xfrm>
        </p:spPr>
        <p:txBody>
          <a:bodyPr>
            <a:normAutofit/>
          </a:bodyPr>
          <a:lstStyle/>
          <a:p>
            <a:r>
              <a:rPr lang="en-AU" sz="3200" dirty="0"/>
              <a:t>Child safeguarding: Risk Management Procedure</a:t>
            </a:r>
          </a:p>
          <a:p>
            <a:endParaRPr lang="en-AU" sz="3200" dirty="0"/>
          </a:p>
          <a:p>
            <a:r>
              <a:rPr lang="en-AU" sz="3200" dirty="0"/>
              <a:t>Child safeguarding: Risk Management Form</a:t>
            </a:r>
          </a:p>
        </p:txBody>
      </p:sp>
    </p:spTree>
    <p:extLst>
      <p:ext uri="{BB962C8B-B14F-4D97-AF65-F5344CB8AC3E}">
        <p14:creationId xmlns:p14="http://schemas.microsoft.com/office/powerpoint/2010/main" val="1876132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74CC6-1894-4155-9C08-C8404FC2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86362" cy="1400530"/>
          </a:xfrm>
        </p:spPr>
        <p:txBody>
          <a:bodyPr/>
          <a:lstStyle/>
          <a:p>
            <a:r>
              <a:rPr lang="en-AU" dirty="0"/>
              <a:t>What activities will this be used with?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B17246-17CF-4F81-AD06-A520A29CA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301750" cy="4195481"/>
          </a:xfrm>
        </p:spPr>
        <p:txBody>
          <a:bodyPr>
            <a:normAutofit/>
          </a:bodyPr>
          <a:lstStyle/>
          <a:p>
            <a:r>
              <a:rPr lang="en-A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Parish activities involving children (under 18 years of age)</a:t>
            </a:r>
          </a:p>
          <a:p>
            <a:r>
              <a:rPr lang="en-A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children may be present in the area of the activity (including in private homes)</a:t>
            </a:r>
          </a:p>
          <a:p>
            <a:endParaRPr lang="en-AU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4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74CC6-1894-4155-9C08-C8404FC2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86362" cy="1400530"/>
          </a:xfrm>
        </p:spPr>
        <p:txBody>
          <a:bodyPr/>
          <a:lstStyle/>
          <a:p>
            <a:r>
              <a:rPr lang="en-AU" dirty="0"/>
              <a:t>Purpose of the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B17246-17CF-4F81-AD06-A520A29CA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to identify child safeguarding risks related to specific Parish-related activities</a:t>
            </a:r>
          </a:p>
          <a:p>
            <a:r>
              <a:rPr lang="en-AU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to develop risk controls </a:t>
            </a:r>
          </a:p>
          <a:p>
            <a:r>
              <a:rPr lang="en-AU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to record these and other information in a Risk Management Form</a:t>
            </a:r>
          </a:p>
        </p:txBody>
      </p:sp>
    </p:spTree>
    <p:extLst>
      <p:ext uri="{BB962C8B-B14F-4D97-AF65-F5344CB8AC3E}">
        <p14:creationId xmlns:p14="http://schemas.microsoft.com/office/powerpoint/2010/main" val="208274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74CC6-1894-4155-9C08-C8404FC2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86362" cy="1400530"/>
          </a:xfrm>
        </p:spPr>
        <p:txBody>
          <a:bodyPr/>
          <a:lstStyle/>
          <a:p>
            <a:r>
              <a:rPr lang="en-AU" dirty="0"/>
              <a:t>Definition of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B17246-17CF-4F81-AD06-A520A29CA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850390" cy="480508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Risk</a:t>
            </a: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: a situation which potentially exposes a child to harm</a:t>
            </a:r>
          </a:p>
          <a:p>
            <a:r>
              <a:rPr lang="en-U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Likelihood</a:t>
            </a: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: the probability of a risk resulting in a child being harmed</a:t>
            </a:r>
          </a:p>
          <a:p>
            <a:r>
              <a:rPr lang="en-U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Risk control</a:t>
            </a: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: anything that will reduce the likelihood of a child being harmed or alarmed</a:t>
            </a:r>
          </a:p>
          <a:p>
            <a:r>
              <a:rPr lang="en-U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Risk Management Form</a:t>
            </a: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: a document used to list risks, risk controls etc.</a:t>
            </a:r>
          </a:p>
          <a:p>
            <a:endParaRPr lang="en-AU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58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232</TotalTime>
  <Words>817</Words>
  <Application>Microsoft Office PowerPoint</Application>
  <PresentationFormat>Widescreen</PresentationFormat>
  <Paragraphs>149</Paragraphs>
  <Slides>22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Times New Roman</vt:lpstr>
      <vt:lpstr>Wingdings 3</vt:lpstr>
      <vt:lpstr>Ion</vt:lpstr>
      <vt:lpstr>PowerPoint Presentation</vt:lpstr>
      <vt:lpstr>PowerPoint Presentation</vt:lpstr>
      <vt:lpstr>Safeguarding of Children and Young People –   An Overview</vt:lpstr>
      <vt:lpstr>Volunteer Form Requirements</vt:lpstr>
      <vt:lpstr>Child Safeguarding Risk Management Training</vt:lpstr>
      <vt:lpstr>Documentation</vt:lpstr>
      <vt:lpstr>What activities will this be used with?</vt:lpstr>
      <vt:lpstr>Purpose of the Procedure</vt:lpstr>
      <vt:lpstr>Definition of terms</vt:lpstr>
      <vt:lpstr>7 Stages in the procedure</vt:lpstr>
      <vt:lpstr>Stage 1: Is risk management needed?</vt:lpstr>
      <vt:lpstr>Stage 2: Select the risk management team</vt:lpstr>
      <vt:lpstr>Risk management form</vt:lpstr>
      <vt:lpstr>Stage 3: Identify the risks</vt:lpstr>
      <vt:lpstr>Stage 4: Develop risk controls</vt:lpstr>
      <vt:lpstr>Risk management form</vt:lpstr>
      <vt:lpstr>Stage 5: Assess the likelihood of risk (assuming risk controls are effective) </vt:lpstr>
      <vt:lpstr>Stage 6: Complete the Form</vt:lpstr>
      <vt:lpstr>Stage 7: Implement risk controls</vt:lpstr>
      <vt:lpstr>… and finally…</vt:lpstr>
      <vt:lpstr>Questions? </vt:lpstr>
      <vt:lpstr>Online Risk Assessment Workshops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Safeguarding Risk Management Training</dc:title>
  <dc:creator>Tim Hamilton</dc:creator>
  <cp:lastModifiedBy>Susan Kempen</cp:lastModifiedBy>
  <cp:revision>5</cp:revision>
  <dcterms:created xsi:type="dcterms:W3CDTF">2021-11-14T02:37:42Z</dcterms:created>
  <dcterms:modified xsi:type="dcterms:W3CDTF">2022-07-08T22:50:04Z</dcterms:modified>
</cp:coreProperties>
</file>